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644" r:id="rId3"/>
    <p:sldId id="258" r:id="rId4"/>
    <p:sldId id="645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263" r:id="rId21"/>
    <p:sldId id="638" r:id="rId22"/>
    <p:sldId id="639" r:id="rId23"/>
    <p:sldId id="640" r:id="rId24"/>
    <p:sldId id="625" r:id="rId25"/>
    <p:sldId id="626" r:id="rId26"/>
    <p:sldId id="627" r:id="rId27"/>
    <p:sldId id="628" r:id="rId28"/>
    <p:sldId id="629" r:id="rId29"/>
    <p:sldId id="630" r:id="rId30"/>
    <p:sldId id="641" r:id="rId31"/>
    <p:sldId id="642" r:id="rId32"/>
    <p:sldId id="64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70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3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aa1889d2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aa1889d2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799" y="553775"/>
            <a:ext cx="750769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Plotting/ Linear Regression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(Avg. Wind Speed vs. Wind Energy Consumption )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31E2-7540-4A7C-AF73-451DB0D2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8" y="1553075"/>
            <a:ext cx="6185720" cy="3323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Radiation vs. Solar Energy Consumption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A898-B7C2-4148-99DA-11D493F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597875"/>
            <a:ext cx="6059523" cy="3107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WIND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A783-6029-47BB-A4ED-B1A3CFAD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426142"/>
            <a:ext cx="6534389" cy="32836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Solar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ABD9-5274-4547-B977-0931710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320801"/>
            <a:ext cx="6794929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Hydropower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F4C8-A7A1-405A-8685-83575A8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5" y="1294267"/>
            <a:ext cx="6969009" cy="35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089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936837" y="1689261"/>
            <a:ext cx="799661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None of the graphs showed a strong correlation between the variables and the statewide consumption. </a:t>
            </a:r>
            <a:endParaRPr sz="16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-correlative coefficients were closer to zero that 1/-1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***Could NOT reject Null Hypothesis</a:t>
            </a:r>
            <a:endParaRPr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303800" y="1277475"/>
            <a:ext cx="6889705" cy="375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lang="en" b="1" dirty="0"/>
              <a:t>Difficulties?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City vs. Statewide (had to be flexible)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Adapting the plan to the data available to us. </a:t>
            </a:r>
          </a:p>
          <a:p>
            <a:pPr marL="0" lvl="0" indent="0" algn="l" rtl="0">
              <a:buNone/>
            </a:pPr>
            <a:endParaRPr dirty="0"/>
          </a:p>
          <a:p>
            <a:pPr marL="0" lvl="0" indent="0" algn="l" rtl="0">
              <a:buNone/>
            </a:pPr>
            <a:r>
              <a:rPr lang="en" b="1" dirty="0"/>
              <a:t>Reasons for Null: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Other factors- financial barriers, culture/politics, fossil competition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Unknown Third Variable</a:t>
            </a:r>
            <a:endParaRPr dirty="0"/>
          </a:p>
          <a:p>
            <a:pPr marL="0" lvl="0" indent="0" algn="l" rtl="0">
              <a:buNone/>
            </a:pPr>
            <a:endParaRPr lang="en" b="1" dirty="0"/>
          </a:p>
          <a:p>
            <a:pPr marL="0" lvl="0" indent="0" algn="l" rtl="0">
              <a:buNone/>
            </a:pPr>
            <a:r>
              <a:rPr lang="en" b="1" dirty="0"/>
              <a:t>Other factors-</a:t>
            </a:r>
            <a:r>
              <a:rPr lang="en" b="1" dirty="0">
                <a:solidFill>
                  <a:srgbClr val="FF0000"/>
                </a:solidFill>
              </a:rPr>
              <a:t>(Data is not in a vacuum) </a:t>
            </a:r>
            <a:r>
              <a:rPr lang="en" b="1" dirty="0"/>
              <a:t> </a:t>
            </a:r>
            <a:endParaRPr b="1" dirty="0"/>
          </a:p>
          <a:p>
            <a:pPr marL="288925" lvl="0" indent="0" algn="l" rtl="0">
              <a:buNone/>
            </a:pPr>
            <a:r>
              <a:rPr lang="en" dirty="0"/>
              <a:t>What would we do if given more time?</a:t>
            </a:r>
            <a:endParaRPr dirty="0"/>
          </a:p>
          <a:p>
            <a:pPr marL="517525" lvl="1" indent="0">
              <a:buNone/>
            </a:pPr>
            <a:r>
              <a:rPr lang="en-US" dirty="0"/>
              <a:t>-Searched for more possible variables.</a:t>
            </a:r>
          </a:p>
          <a:p>
            <a:pPr marL="517525" lvl="1" indent="0">
              <a:buNone/>
            </a:pPr>
            <a:r>
              <a:rPr lang="en-US" dirty="0"/>
              <a:t>-Combined Variables</a:t>
            </a:r>
          </a:p>
          <a:p>
            <a:pPr marL="517525" lvl="1" indent="0">
              <a:buNone/>
            </a:pPr>
            <a:r>
              <a:rPr lang="en-US" dirty="0"/>
              <a:t>-Tested Hypothesis with different city sample </a:t>
            </a:r>
          </a:p>
          <a:p>
            <a:pPr marL="288925" lvl="0" indent="0" algn="l" rtl="0">
              <a:buNone/>
            </a:pPr>
            <a:r>
              <a:rPr lang="en" dirty="0"/>
              <a:t>Bigger Budget to buy more data</a:t>
            </a:r>
          </a:p>
          <a:p>
            <a:pPr marL="288925" lvl="0" indent="0" algn="l" rtl="0">
              <a:buNone/>
            </a:pPr>
            <a:r>
              <a:rPr lang="en" dirty="0"/>
              <a:t>How important are the data</a:t>
            </a:r>
          </a:p>
          <a:p>
            <a:pPr marL="288925" lvl="0" indent="0" algn="l" rtl="0">
              <a:buNone/>
            </a:pPr>
            <a:r>
              <a:rPr lang="en" dirty="0"/>
              <a:t>How important is the plan, although is necessary to be flexible too.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Introduction - Jason Amaya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Data Acquisition/Graphing- Ignacio Domaica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Conclusion/Analysis -Gregory Gibbs 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 AmayaJason Amaya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4" y="1597875"/>
            <a:ext cx="6467225" cy="32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59" y="1737612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75" y="1597875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2176834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67882" y="1597875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54741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1597875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32876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4" y="2087215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797376" y="1673268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82" y="1818740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8" y="2285826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6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1597875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(Correlation Study)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83303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Is there a relationship between variables found in nature and the consumption of renewable energy in US cities?</a:t>
            </a:r>
            <a:endParaRPr sz="1600" b="1" dirty="0">
              <a:solidFill>
                <a:srgbClr val="FF00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200" i="1" dirty="0"/>
              <a:t>Analysis of renewable power generation in random locations in USA.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“As the average wind speeds of cities increases, the consumption of the wind energy will increase.”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700" y="40850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" y="626820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2837067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654" y="143477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8" y="643539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" y="2854179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72" y="138484"/>
            <a:ext cx="8447601" cy="1000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9" y="620892"/>
            <a:ext cx="4180401" cy="210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" y="2813195"/>
            <a:ext cx="4219904" cy="2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117310" y="174587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highlight>
                  <a:srgbClr val="FFFF00"/>
                </a:highlight>
              </a:rPr>
              <a:t>Null Hypothesis:</a:t>
            </a:r>
            <a:r>
              <a:rPr lang="en" sz="1400" b="1" dirty="0">
                <a:highlight>
                  <a:srgbClr val="FFFF00"/>
                </a:highlight>
              </a:rPr>
              <a:t> </a:t>
            </a:r>
            <a:r>
              <a:rPr lang="en" sz="1400" b="1" dirty="0"/>
              <a:t>There is NO relationship between these given variables (eg. wind speed, elevation etc.) and how much renewable energy is consumed in a given state.</a:t>
            </a:r>
            <a:endParaRPr sz="14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u="sng" dirty="0">
                <a:highlight>
                  <a:srgbClr val="FFFF00"/>
                </a:highlight>
              </a:rPr>
              <a:t>Alternative Hypothesis: </a:t>
            </a:r>
            <a:r>
              <a:rPr lang="en" sz="1400" b="1" dirty="0"/>
              <a:t>There IS a relationship between these variables and the renewable energy consumption in each state. </a:t>
            </a:r>
            <a:endParaRPr sz="14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 dirty="0">
                <a:solidFill>
                  <a:srgbClr val="FF0000"/>
                </a:solidFill>
              </a:rPr>
              <a:t>***Hypothesis will be tested using the correlation coefficients of linear regressions in scatter plots. </a:t>
            </a:r>
            <a:endParaRPr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&amp; extraction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1336095"/>
            <a:ext cx="7342124" cy="373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Generation of Latitude and Longitude random sets with </a:t>
            </a:r>
            <a:r>
              <a:rPr lang="en-US" sz="900" dirty="0" err="1"/>
              <a:t>numpy</a:t>
            </a:r>
            <a:r>
              <a:rPr lang="en-US" sz="9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Use </a:t>
            </a:r>
            <a:r>
              <a:rPr lang="en-US" sz="900" dirty="0" err="1"/>
              <a:t>Citypy</a:t>
            </a:r>
            <a:r>
              <a:rPr lang="en-US" sz="9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Perform API calls with </a:t>
            </a:r>
            <a:r>
              <a:rPr lang="en-US" sz="900" dirty="0" err="1"/>
              <a:t>Openweathermap</a:t>
            </a:r>
            <a:r>
              <a:rPr lang="en-US" sz="9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Sample size of US Cities (260-290). Around 10% of cities in USA over 500 </a:t>
            </a:r>
            <a:r>
              <a:rPr lang="en-US" sz="900" dirty="0" err="1"/>
              <a:t>unhabitants</a:t>
            </a:r>
            <a:r>
              <a:rPr lang="en-US" sz="9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3"/>
              </a:rPr>
              <a:t>https://simplemaps.com/data/us-cities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state_id</a:t>
            </a:r>
            <a:endParaRPr lang="en-US" sz="7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timezone</a:t>
            </a:r>
            <a:endParaRPr lang="en-US" sz="7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4"/>
              </a:rPr>
              <a:t>https://www.currentresults.com/Weather/US/weather-averages-index.php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Precip_inch</a:t>
            </a:r>
            <a:endParaRPr lang="en-US" sz="7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Precip_mm</a:t>
            </a:r>
            <a:endParaRPr lang="en-US" sz="7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Census Bureau Tables (</a:t>
            </a:r>
            <a:r>
              <a:rPr lang="en-US" sz="900" dirty="0">
                <a:hlinkClick r:id="rId5"/>
              </a:rPr>
              <a:t>https://www.census.gov/data/tables.html</a:t>
            </a:r>
            <a:r>
              <a:rPr lang="en-US" sz="900" dirty="0"/>
              <a:t>) (</a:t>
            </a:r>
            <a:r>
              <a:rPr lang="en-US" sz="900" dirty="0">
                <a:hlinkClick r:id="rId6"/>
              </a:rPr>
              <a:t>https://bit.ly/3fiPEcJ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4"/>
              </a:rPr>
              <a:t>https://www.currentresults.com/Weather/US/weather-averages-index.php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9A87-72C1-4B62-8B27-D27222F90BF0}"/>
              </a:ext>
            </a:extLst>
          </p:cNvPr>
          <p:cNvSpPr txBox="1"/>
          <p:nvPr/>
        </p:nvSpPr>
        <p:spPr>
          <a:xfrm>
            <a:off x="1454800" y="598063"/>
            <a:ext cx="48445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Project divided into 2 pieces of code that must be executed sequentially:</a:t>
            </a:r>
          </a:p>
          <a:p>
            <a:endParaRPr lang="en-US" sz="400" dirty="0">
              <a:solidFill>
                <a:srgbClr val="0070C0"/>
              </a:solidFill>
            </a:endParaRPr>
          </a:p>
          <a:p>
            <a:pPr marL="457200" lvl="2"/>
            <a:r>
              <a:rPr lang="en-US" sz="1000" dirty="0">
                <a:solidFill>
                  <a:srgbClr val="0070C0"/>
                </a:solidFill>
              </a:rPr>
              <a:t>1_EXTRACTION_solar_wind_hydro.ipynb</a:t>
            </a:r>
          </a:p>
          <a:p>
            <a:pPr marL="457200" lvl="2"/>
            <a:r>
              <a:rPr lang="de-DE" sz="1000" dirty="0">
                <a:solidFill>
                  <a:srgbClr val="0070C0"/>
                </a:solidFill>
              </a:rPr>
              <a:t>2_ANALYSIS_solar_wind_hydro.ipynb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960199"/>
            <a:ext cx="6864219" cy="3193152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605807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00" y="1261332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58" y="1960728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647675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7" y="3405580"/>
            <a:ext cx="4702027" cy="39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3A7B-FE71-402F-B04B-DAFD5677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6" y="4054391"/>
            <a:ext cx="3963779" cy="925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6" y="1067664"/>
            <a:ext cx="3938879" cy="2517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715186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4298423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581058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4"/>
          <a:stretch/>
        </p:blipFill>
        <p:spPr>
          <a:xfrm>
            <a:off x="4823822" y="3514747"/>
            <a:ext cx="3340034" cy="151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507F-E6DC-4045-BFFB-63F04B07E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8" b="13134"/>
          <a:stretch/>
        </p:blipFill>
        <p:spPr>
          <a:xfrm>
            <a:off x="710419" y="3550414"/>
            <a:ext cx="2809588" cy="13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1144</Words>
  <Application>Microsoft Office PowerPoint</Application>
  <PresentationFormat>On-screen Show (16:9)</PresentationFormat>
  <Paragraphs>169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Courier New</vt:lpstr>
      <vt:lpstr>Helvetica Neue</vt:lpstr>
      <vt:lpstr>Maven Pro</vt:lpstr>
      <vt:lpstr>Nunito</vt:lpstr>
      <vt:lpstr>Verdana</vt:lpstr>
      <vt:lpstr>Momentum</vt:lpstr>
      <vt:lpstr>Natural Variables vs. Renewable Energy </vt:lpstr>
      <vt:lpstr>Presentation</vt:lpstr>
      <vt:lpstr>Summary (Correlation Study)</vt:lpstr>
      <vt:lpstr>Hypothesis</vt:lpstr>
      <vt:lpstr>Data acquisition &amp; extraction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Plotting/ Linear Regression  (Avg. Wind Speed vs. Wind Energy Consumption ) </vt:lpstr>
      <vt:lpstr>Solar Radiation vs. Solar Energy Consumption</vt:lpstr>
      <vt:lpstr>Elevation vs. WIND</vt:lpstr>
      <vt:lpstr>Elevation vs. Solar</vt:lpstr>
      <vt:lpstr>Elevation vs. Hydropower</vt:lpstr>
      <vt:lpstr>Conclusion: </vt:lpstr>
      <vt:lpstr>Post Mortem</vt:lpstr>
      <vt:lpstr>PowerPoint Presentation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45</cp:revision>
  <dcterms:modified xsi:type="dcterms:W3CDTF">2021-03-27T13:15:02Z</dcterms:modified>
</cp:coreProperties>
</file>